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8" r:id="rId17"/>
    <p:sldId id="484" r:id="rId18"/>
    <p:sldId id="485" r:id="rId19"/>
    <p:sldId id="471" r:id="rId20"/>
    <p:sldId id="464" r:id="rId21"/>
    <p:sldId id="486" r:id="rId22"/>
    <p:sldId id="475" r:id="rId23"/>
    <p:sldId id="472" r:id="rId24"/>
    <p:sldId id="476" r:id="rId25"/>
    <p:sldId id="478" r:id="rId26"/>
    <p:sldId id="470" r:id="rId27"/>
    <p:sldId id="480" r:id="rId28"/>
    <p:sldId id="479" r:id="rId29"/>
    <p:sldId id="487" r:id="rId30"/>
    <p:sldId id="482" r:id="rId31"/>
    <p:sldId id="324" r:id="rId32"/>
    <p:sldId id="306" r:id="rId33"/>
    <p:sldId id="352" r:id="rId34"/>
    <p:sldId id="370" r:id="rId35"/>
    <p:sldId id="351" r:id="rId3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3856" autoAdjust="0"/>
  </p:normalViewPr>
  <p:slideViewPr>
    <p:cSldViewPr snapToGrid="0">
      <p:cViewPr varScale="1">
        <p:scale>
          <a:sx n="104" d="100"/>
          <a:sy n="104" d="100"/>
        </p:scale>
        <p:origin x="750"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17/11/2023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17/11/2023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17/11/2023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17/11/2023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5652655" y="1690688"/>
            <a:ext cx="6375222" cy="5167312"/>
          </a:xfrm>
        </p:spPr>
        <p:txBody>
          <a:bodyPr>
            <a:normAutofit lnSpcReduction="10000"/>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p>
          <a:p>
            <a:r>
              <a:rPr lang="pt-BR" dirty="0">
                <a:solidFill>
                  <a:schemeClr val="tx1"/>
                </a:solidFill>
              </a:rPr>
              <a:t>Portanto, ela </a:t>
            </a:r>
            <a:r>
              <a:rPr lang="pt-BR" b="1" i="1" dirty="0">
                <a:solidFill>
                  <a:srgbClr val="002060"/>
                </a:solidFill>
              </a:rPr>
              <a:t>só é usada </a:t>
            </a:r>
            <a:r>
              <a:rPr lang="pt-BR" dirty="0"/>
              <a:t>para avaliar o </a:t>
            </a:r>
            <a:r>
              <a:rPr lang="pt-BR" dirty="0">
                <a:solidFill>
                  <a:schemeClr val="tx1"/>
                </a:solidFill>
              </a:rPr>
              <a:t>desempenho geral de um classificador </a:t>
            </a:r>
            <a:r>
              <a:rPr lang="pt-BR" b="1" i="1" dirty="0">
                <a:solidFill>
                  <a:srgbClr val="002060"/>
                </a:solidFill>
              </a:rPr>
              <a:t>quando as classes estão balanceadas</a:t>
            </a:r>
            <a:r>
              <a:rPr lang="pt-BR" dirty="0">
                <a:solidFill>
                  <a:schemeClr val="tx1"/>
                </a:solidFill>
              </a:rPr>
              <a:t>.</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3B70A8A1-B016-521E-B475-1827A59F773A}"/>
                  </a:ext>
                </a:extLst>
              </p:cNvPr>
              <p:cNvSpPr txBox="1"/>
              <p:nvPr/>
            </p:nvSpPr>
            <p:spPr>
              <a:xfrm>
                <a:off x="330200" y="2987491"/>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330200" y="2987491"/>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C1604-6E46-4CA6-D82F-385F2688C603}"/>
              </a:ext>
            </a:extLst>
          </p:cNvPr>
          <p:cNvSpPr>
            <a:spLocks noGrp="1"/>
          </p:cNvSpPr>
          <p:nvPr>
            <p:ph type="title"/>
          </p:nvPr>
        </p:nvSpPr>
        <p:spPr/>
        <p:txBody>
          <a:bodyPr/>
          <a:lstStyle/>
          <a:p>
            <a:r>
              <a:rPr lang="pt-BR" dirty="0"/>
              <a:t>Taxas de falso positivo e negativo</a:t>
            </a:r>
          </a:p>
        </p:txBody>
      </p:sp>
      <p:sp>
        <p:nvSpPr>
          <p:cNvPr id="3" name="Espaço Reservado para Conteúdo 2">
            <a:extLst>
              <a:ext uri="{FF2B5EF4-FFF2-40B4-BE49-F238E27FC236}">
                <a16:creationId xmlns:a16="http://schemas.microsoft.com/office/drawing/2014/main" id="{FF46BDEB-E8F5-7119-62CF-6C86FA393FCC}"/>
              </a:ext>
            </a:extLst>
          </p:cNvPr>
          <p:cNvSpPr>
            <a:spLocks noGrp="1"/>
          </p:cNvSpPr>
          <p:nvPr>
            <p:ph idx="1"/>
          </p:nvPr>
        </p:nvSpPr>
        <p:spPr>
          <a:xfrm>
            <a:off x="6067810" y="1825624"/>
            <a:ext cx="5930227" cy="5032375"/>
          </a:xfrm>
        </p:spPr>
        <p:txBody>
          <a:bodyPr/>
          <a:lstStyle/>
          <a:p>
            <a:r>
              <a:rPr lang="pt-BR" b="1" i="1" dirty="0">
                <a:effectLst/>
              </a:rPr>
              <a:t>Taxa de falso negativo</a:t>
            </a:r>
            <a:r>
              <a:rPr lang="pt-BR" b="1" dirty="0">
                <a:effectLst/>
              </a:rPr>
              <a:t> (TFN)</a:t>
            </a:r>
            <a:r>
              <a:rPr lang="pt-BR" b="0" i="0" dirty="0">
                <a:effectLst/>
              </a:rPr>
              <a:t>: é a proporção de exemplos da classe positiva classificados incorretamente.</a:t>
            </a:r>
          </a:p>
          <a:p>
            <a:r>
              <a:rPr lang="pt-BR" b="1" i="1" dirty="0">
                <a:effectLst/>
              </a:rPr>
              <a:t>Taxa de falso positivo</a:t>
            </a:r>
            <a:r>
              <a:rPr lang="pt-BR" b="1" dirty="0">
                <a:effectLst/>
              </a:rPr>
              <a:t> (TFP)</a:t>
            </a:r>
            <a:r>
              <a:rPr lang="pt-BR" b="0" i="0" dirty="0">
                <a:effectLst/>
              </a:rPr>
              <a:t>: é a proporção de exemplos da classe negativa classificados incorretamente.</a:t>
            </a:r>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0A5C75-D2A9-C1F1-FBAB-D01BDBCD026F}"/>
                  </a:ext>
                </a:extLst>
              </p:cNvPr>
              <p:cNvSpPr txBox="1"/>
              <p:nvPr/>
            </p:nvSpPr>
            <p:spPr>
              <a:xfrm>
                <a:off x="441043" y="2300471"/>
                <a:ext cx="2953168"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TFN</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FN</m:t>
                          </m:r>
                        </m:num>
                        <m:den>
                          <m:r>
                            <m:rPr>
                              <m:sty m:val="p"/>
                            </m:rPr>
                            <a:rPr lang="pt-BR" sz="3200" b="0" i="0" smtClean="0">
                              <a:latin typeface="Cambria Math" panose="02040503050406030204" pitchFamily="18" charset="0"/>
                            </a:rPr>
                            <m:t>FN</m:t>
                          </m:r>
                          <m:r>
                            <a:rPr lang="pt-BR" sz="3200" i="0">
                              <a:latin typeface="Cambria Math" panose="02040503050406030204" pitchFamily="18" charset="0"/>
                            </a:rPr>
                            <m:t>+</m:t>
                          </m:r>
                          <m:r>
                            <m:rPr>
                              <m:sty m:val="p"/>
                            </m:rPr>
                            <a:rPr lang="pt-BR" sz="3200" b="0" i="0" smtClean="0">
                              <a:latin typeface="Cambria Math" panose="02040503050406030204" pitchFamily="18" charset="0"/>
                            </a:rPr>
                            <m:t>T</m:t>
                          </m:r>
                          <m:r>
                            <m:rPr>
                              <m:sty m:val="p"/>
                            </m:rPr>
                            <a:rPr lang="pt-BR" sz="3200" i="0">
                              <a:latin typeface="Cambria Math" panose="02040503050406030204" pitchFamily="18" charset="0"/>
                            </a:rPr>
                            <m:t>P</m:t>
                          </m:r>
                        </m:den>
                      </m:f>
                    </m:oMath>
                  </m:oMathPara>
                </a14:m>
                <a:endParaRPr lang="pt-BR" sz="3200" dirty="0"/>
              </a:p>
            </p:txBody>
          </p:sp>
        </mc:Choice>
        <mc:Fallback xmlns="">
          <p:sp>
            <p:nvSpPr>
              <p:cNvPr id="4" name="CaixaDeTexto 3">
                <a:extLst>
                  <a:ext uri="{FF2B5EF4-FFF2-40B4-BE49-F238E27FC236}">
                    <a16:creationId xmlns:a16="http://schemas.microsoft.com/office/drawing/2014/main" id="{E10A5C75-D2A9-C1F1-FBAB-D01BDBCD026F}"/>
                  </a:ext>
                </a:extLst>
              </p:cNvPr>
              <p:cNvSpPr txBox="1">
                <a:spLocks noRot="1" noChangeAspect="1" noMove="1" noResize="1" noEditPoints="1" noAdjustHandles="1" noChangeArrowheads="1" noChangeShapeType="1" noTextEdit="1"/>
              </p:cNvSpPr>
              <p:nvPr/>
            </p:nvSpPr>
            <p:spPr>
              <a:xfrm>
                <a:off x="441043" y="2300471"/>
                <a:ext cx="2953168"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3ABC0C-2207-F9BF-7981-A156917E322E}"/>
                  </a:ext>
                </a:extLst>
              </p:cNvPr>
              <p:cNvSpPr txBox="1"/>
              <p:nvPr/>
            </p:nvSpPr>
            <p:spPr>
              <a:xfrm>
                <a:off x="441043" y="4621845"/>
                <a:ext cx="2863272"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TFP</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FP</m:t>
                          </m:r>
                        </m:num>
                        <m:den>
                          <m:r>
                            <m:rPr>
                              <m:sty m:val="p"/>
                            </m:rPr>
                            <a:rPr lang="pt-BR" sz="3200" b="0" i="0" smtClean="0">
                              <a:latin typeface="Cambria Math" panose="02040503050406030204" pitchFamily="18" charset="0"/>
                            </a:rPr>
                            <m:t>FP</m:t>
                          </m:r>
                          <m:r>
                            <a:rPr lang="pt-BR" sz="3200" i="0">
                              <a:latin typeface="Cambria Math" panose="02040503050406030204" pitchFamily="18" charset="0"/>
                            </a:rPr>
                            <m:t>+</m:t>
                          </m:r>
                          <m:r>
                            <m:rPr>
                              <m:sty m:val="p"/>
                            </m:rPr>
                            <a:rPr lang="pt-BR" sz="3200" b="0" i="0" smtClean="0">
                              <a:latin typeface="Cambria Math" panose="02040503050406030204" pitchFamily="18" charset="0"/>
                            </a:rPr>
                            <m:t>TN</m:t>
                          </m:r>
                        </m:den>
                      </m:f>
                    </m:oMath>
                  </m:oMathPara>
                </a14:m>
                <a:endParaRPr lang="pt-BR" sz="3200" dirty="0"/>
              </a:p>
            </p:txBody>
          </p:sp>
        </mc:Choice>
        <mc:Fallback xmlns="">
          <p:sp>
            <p:nvSpPr>
              <p:cNvPr id="5" name="CaixaDeTexto 4">
                <a:extLst>
                  <a:ext uri="{FF2B5EF4-FFF2-40B4-BE49-F238E27FC236}">
                    <a16:creationId xmlns:a16="http://schemas.microsoft.com/office/drawing/2014/main" id="{EC3ABC0C-2207-F9BF-7981-A156917E322E}"/>
                  </a:ext>
                </a:extLst>
              </p:cNvPr>
              <p:cNvSpPr txBox="1">
                <a:spLocks noRot="1" noChangeAspect="1" noMove="1" noResize="1" noEditPoints="1" noAdjustHandles="1" noChangeArrowheads="1" noChangeShapeType="1" noTextEdit="1"/>
              </p:cNvSpPr>
              <p:nvPr/>
            </p:nvSpPr>
            <p:spPr>
              <a:xfrm>
                <a:off x="441043" y="4621845"/>
                <a:ext cx="2863272" cy="1022524"/>
              </a:xfrm>
              <a:prstGeom prst="rect">
                <a:avLst/>
              </a:prstGeom>
              <a:blipFill>
                <a:blip r:embed="rId3"/>
                <a:stretch>
                  <a:fillRect/>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29464B3E-F9A6-954A-58D5-274B5724889A}"/>
              </a:ext>
            </a:extLst>
          </p:cNvPr>
          <p:cNvGraphicFramePr>
            <a:graphicFrameLocks noGrp="1"/>
          </p:cNvGraphicFramePr>
          <p:nvPr>
            <p:extLst>
              <p:ext uri="{D42A27DB-BD31-4B8C-83A1-F6EECF244321}">
                <p14:modId xmlns:p14="http://schemas.microsoft.com/office/powerpoint/2010/main" val="1907019096"/>
              </p:ext>
            </p:extLst>
          </p:nvPr>
        </p:nvGraphicFramePr>
        <p:xfrm>
          <a:off x="3903911" y="2345938"/>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Retângulo 6">
            <a:extLst>
              <a:ext uri="{FF2B5EF4-FFF2-40B4-BE49-F238E27FC236}">
                <a16:creationId xmlns:a16="http://schemas.microsoft.com/office/drawing/2014/main" id="{714AC60D-5589-74A1-E0AA-5820FF01C211}"/>
              </a:ext>
            </a:extLst>
          </p:cNvPr>
          <p:cNvSpPr/>
          <p:nvPr/>
        </p:nvSpPr>
        <p:spPr>
          <a:xfrm>
            <a:off x="4914679" y="2244174"/>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id="{6E23708C-7A44-16B2-D21D-97C8A8158EC6}"/>
              </a:ext>
            </a:extLst>
          </p:cNvPr>
          <p:cNvGraphicFramePr>
            <a:graphicFrameLocks noGrp="1"/>
          </p:cNvGraphicFramePr>
          <p:nvPr>
            <p:extLst>
              <p:ext uri="{D42A27DB-BD31-4B8C-83A1-F6EECF244321}">
                <p14:modId xmlns:p14="http://schemas.microsoft.com/office/powerpoint/2010/main" val="3522977362"/>
              </p:ext>
            </p:extLst>
          </p:nvPr>
        </p:nvGraphicFramePr>
        <p:xfrm>
          <a:off x="3903911" y="4729969"/>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9" name="Retângulo 8">
            <a:extLst>
              <a:ext uri="{FF2B5EF4-FFF2-40B4-BE49-F238E27FC236}">
                <a16:creationId xmlns:a16="http://schemas.microsoft.com/office/drawing/2014/main" id="{5FB465DC-8630-7222-83D1-EB6B34BF259E}"/>
              </a:ext>
            </a:extLst>
          </p:cNvPr>
          <p:cNvSpPr/>
          <p:nvPr/>
        </p:nvSpPr>
        <p:spPr>
          <a:xfrm>
            <a:off x="4018754" y="4628205"/>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235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55443"/>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Usada em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12023</TotalTime>
  <Words>4471</Words>
  <Application>Microsoft Office PowerPoint</Application>
  <PresentationFormat>Widescreen</PresentationFormat>
  <Paragraphs>374</Paragraphs>
  <Slides>35</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Taxas de falso positivo e negativo</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1778</cp:revision>
  <dcterms:created xsi:type="dcterms:W3CDTF">2020-01-20T13:50:05Z</dcterms:created>
  <dcterms:modified xsi:type="dcterms:W3CDTF">2023-11-17T18:39:18Z</dcterms:modified>
</cp:coreProperties>
</file>